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9" r:id="rId2"/>
    <p:sldId id="293" r:id="rId3"/>
    <p:sldId id="307" r:id="rId4"/>
    <p:sldId id="310" r:id="rId5"/>
    <p:sldId id="308" r:id="rId6"/>
    <p:sldId id="276" r:id="rId7"/>
    <p:sldId id="266" r:id="rId8"/>
    <p:sldId id="312" r:id="rId9"/>
    <p:sldId id="309" r:id="rId10"/>
    <p:sldId id="311" r:id="rId11"/>
    <p:sldId id="314" r:id="rId12"/>
    <p:sldId id="315" r:id="rId13"/>
    <p:sldId id="313" r:id="rId14"/>
    <p:sldId id="316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kham, Tanya" initials="PT" lastIdx="1" clrIdx="0">
    <p:extLst>
      <p:ext uri="{19B8F6BF-5375-455C-9EA6-DF929625EA0E}">
        <p15:presenceInfo xmlns:p15="http://schemas.microsoft.com/office/powerpoint/2012/main" userId="S::tanya.pinkham@emhs.org::33dc9435-232f-426a-b998-25e21fc851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722"/>
    <a:srgbClr val="006877"/>
    <a:srgbClr val="777777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6" autoAdjust="0"/>
    <p:restoredTop sz="79083" autoAdjust="0"/>
  </p:normalViewPr>
  <p:slideViewPr>
    <p:cSldViewPr snapToGrid="0">
      <p:cViewPr varScale="1">
        <p:scale>
          <a:sx n="90" d="100"/>
          <a:sy n="90" d="100"/>
        </p:scale>
        <p:origin x="1812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3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5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8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2349371"/>
            <a:ext cx="5532437" cy="1371600"/>
          </a:xfrm>
        </p:spPr>
        <p:txBody>
          <a:bodyPr t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17B62-8F17-4111-B083-3AC63A3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713" y="6003667"/>
            <a:ext cx="1035872" cy="1801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mm.dd.yyyy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12" y="1686381"/>
            <a:ext cx="5532437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7C295-E0FE-4AF3-AE2A-BB7B8D8598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8255" y="6000197"/>
            <a:ext cx="3223631" cy="182880"/>
          </a:xfrm>
        </p:spPr>
        <p:txBody>
          <a:bodyPr anchor="b" anchorCtr="0"/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9645-5188-48B2-B71E-AE3249508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760"/>
            <a:ext cx="1371600" cy="7667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E548D-1771-42A5-B8B5-AD94254913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72003-0385-405A-94CB-9A068C36E8C8}"/>
              </a:ext>
            </a:extLst>
          </p:cNvPr>
          <p:cNvSpPr txBox="1"/>
          <p:nvPr userDrawn="1"/>
        </p:nvSpPr>
        <p:spPr>
          <a:xfrm>
            <a:off x="1459931" y="5936856"/>
            <a:ext cx="20097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9277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79" userDrawn="1">
          <p15:clr>
            <a:srgbClr val="FBAE40"/>
          </p15:clr>
        </p15:guide>
        <p15:guide id="2" orient="horz" pos="16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92274"/>
            <a:ext cx="649224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0D91E-8F38-4098-970A-D34D72271D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92274"/>
            <a:ext cx="649224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0D91E-8F38-4098-970A-D34D72271D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92274"/>
            <a:ext cx="649224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0D91E-8F38-4098-970A-D34D72271D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2238375"/>
            <a:ext cx="64922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0CBAB-7BDA-4F39-9B2F-8B78B5378DCC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04351-53CF-46BE-9C42-D9980924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3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srp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2238375"/>
            <a:ext cx="64922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0CBAB-7BDA-4F39-9B2F-8B78B5378DCC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04351-53CF-46BE-9C42-D9980924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2238375"/>
            <a:ext cx="64922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0CBAB-7BDA-4F39-9B2F-8B78B5378DCC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04351-53CF-46BE-9C42-D9980924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2238375"/>
            <a:ext cx="64922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0CBAB-7BDA-4F39-9B2F-8B78B5378DCC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04351-53CF-46BE-9C42-D9980924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1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6875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D1B24-56E4-4B77-A874-DBA17712DC1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A57404-7609-4C47-9119-D24B9D795C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6875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D1B24-56E4-4B77-A874-DBA17712DC1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A57404-7609-4C47-9119-D24B9D795C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8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6875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D1B24-56E4-4B77-A874-DBA17712DC1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A57404-7609-4C47-9119-D24B9D795C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first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826" y="1072808"/>
            <a:ext cx="5532438" cy="1508021"/>
          </a:xfrm>
        </p:spPr>
        <p:txBody>
          <a:bodyPr t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2825" y="409820"/>
            <a:ext cx="5532437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3C241-D66E-4D5B-8D9F-C09784BA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760"/>
            <a:ext cx="1371600" cy="76675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9312" y="2804009"/>
            <a:ext cx="3223631" cy="182880"/>
          </a:xfrm>
        </p:spPr>
        <p:txBody>
          <a:bodyPr anchor="b" anchorCtr="0"/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7BA071-F4CF-49DB-80C3-9FC0EB2D577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915" y="3331084"/>
            <a:ext cx="9144000" cy="3526916"/>
          </a:xfrm>
          <a:custGeom>
            <a:avLst/>
            <a:gdLst>
              <a:gd name="connsiteX0" fmla="*/ 7447235 w 10078678"/>
              <a:gd name="connsiteY0" fmla="*/ 2270756 h 3887427"/>
              <a:gd name="connsiteX1" fmla="*/ 6176511 w 10078678"/>
              <a:gd name="connsiteY1" fmla="*/ 2879482 h 3887427"/>
              <a:gd name="connsiteX2" fmla="*/ 7447235 w 10078678"/>
              <a:gd name="connsiteY2" fmla="*/ 3492169 h 3887427"/>
              <a:gd name="connsiteX3" fmla="*/ 8717239 w 10078678"/>
              <a:gd name="connsiteY3" fmla="*/ 2879482 h 3887427"/>
              <a:gd name="connsiteX4" fmla="*/ 7447235 w 10078678"/>
              <a:gd name="connsiteY4" fmla="*/ 2270756 h 3887427"/>
              <a:gd name="connsiteX5" fmla="*/ 6813313 w 10078678"/>
              <a:gd name="connsiteY5" fmla="*/ 1063742 h 3887427"/>
              <a:gd name="connsiteX6" fmla="*/ 5893208 w 10078678"/>
              <a:gd name="connsiteY6" fmla="*/ 1504718 h 3887427"/>
              <a:gd name="connsiteX7" fmla="*/ 6813313 w 10078678"/>
              <a:gd name="connsiteY7" fmla="*/ 1945694 h 3887427"/>
              <a:gd name="connsiteX8" fmla="*/ 7730179 w 10078678"/>
              <a:gd name="connsiteY8" fmla="*/ 1504718 h 3887427"/>
              <a:gd name="connsiteX9" fmla="*/ 6813313 w 10078678"/>
              <a:gd name="connsiteY9" fmla="*/ 1063742 h 3887427"/>
              <a:gd name="connsiteX10" fmla="*/ 5039699 w 10078678"/>
              <a:gd name="connsiteY10" fmla="*/ 0 h 3887427"/>
              <a:gd name="connsiteX11" fmla="*/ 7222969 w 10078678"/>
              <a:gd name="connsiteY11" fmla="*/ 48957 h 3887427"/>
              <a:gd name="connsiteX12" fmla="*/ 7054859 w 10078678"/>
              <a:gd name="connsiteY12" fmla="*/ 199429 h 3887427"/>
              <a:gd name="connsiteX13" fmla="*/ 8150273 w 10078678"/>
              <a:gd name="connsiteY13" fmla="*/ 724281 h 3887427"/>
              <a:gd name="connsiteX14" fmla="*/ 9245688 w 10078678"/>
              <a:gd name="connsiteY14" fmla="*/ 199429 h 3887427"/>
              <a:gd name="connsiteX15" fmla="*/ 9210770 w 10078678"/>
              <a:gd name="connsiteY15" fmla="*/ 164511 h 3887427"/>
              <a:gd name="connsiteX16" fmla="*/ 9567869 w 10078678"/>
              <a:gd name="connsiteY16" fmla="*/ 195829 h 3887427"/>
              <a:gd name="connsiteX17" fmla="*/ 9564269 w 10078678"/>
              <a:gd name="connsiteY17" fmla="*/ 199429 h 3887427"/>
              <a:gd name="connsiteX18" fmla="*/ 10078678 w 10078678"/>
              <a:gd name="connsiteY18" fmla="*/ 573809 h 3887427"/>
              <a:gd name="connsiteX19" fmla="*/ 10078678 w 10078678"/>
              <a:gd name="connsiteY19" fmla="*/ 1137538 h 3887427"/>
              <a:gd name="connsiteX20" fmla="*/ 9280606 w 10078678"/>
              <a:gd name="connsiteY20" fmla="*/ 895991 h 3887427"/>
              <a:gd name="connsiteX21" fmla="*/ 8006642 w 10078678"/>
              <a:gd name="connsiteY21" fmla="*/ 1504718 h 3887427"/>
              <a:gd name="connsiteX22" fmla="*/ 9280606 w 10078678"/>
              <a:gd name="connsiteY22" fmla="*/ 2113444 h 3887427"/>
              <a:gd name="connsiteX23" fmla="*/ 10078678 w 10078678"/>
              <a:gd name="connsiteY23" fmla="*/ 1872258 h 3887427"/>
              <a:gd name="connsiteX24" fmla="*/ 10078678 w 10078678"/>
              <a:gd name="connsiteY24" fmla="*/ 2319713 h 3887427"/>
              <a:gd name="connsiteX25" fmla="*/ 9249288 w 10078678"/>
              <a:gd name="connsiteY25" fmla="*/ 2879482 h 3887427"/>
              <a:gd name="connsiteX26" fmla="*/ 10078678 w 10078678"/>
              <a:gd name="connsiteY26" fmla="*/ 3439612 h 3887427"/>
              <a:gd name="connsiteX27" fmla="*/ 10078678 w 10078678"/>
              <a:gd name="connsiteY27" fmla="*/ 3887427 h 3887427"/>
              <a:gd name="connsiteX28" fmla="*/ 9767297 w 10078678"/>
              <a:gd name="connsiteY28" fmla="*/ 3887427 h 3887427"/>
              <a:gd name="connsiteX29" fmla="*/ 8717239 w 10078678"/>
              <a:gd name="connsiteY29" fmla="*/ 3586484 h 3887427"/>
              <a:gd name="connsiteX30" fmla="*/ 7670782 w 10078678"/>
              <a:gd name="connsiteY30" fmla="*/ 3887427 h 3887427"/>
              <a:gd name="connsiteX31" fmla="*/ 0 w 10078678"/>
              <a:gd name="connsiteY31" fmla="*/ 3887427 h 3887427"/>
              <a:gd name="connsiteX32" fmla="*/ 0 w 10078678"/>
              <a:gd name="connsiteY32" fmla="*/ 241547 h 3887427"/>
              <a:gd name="connsiteX33" fmla="*/ 5039699 w 10078678"/>
              <a:gd name="connsiteY33" fmla="*/ 0 h 388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78678" h="3887427">
                <a:moveTo>
                  <a:pt x="7447235" y="2270756"/>
                </a:moveTo>
                <a:cubicBezTo>
                  <a:pt x="6747077" y="2270756"/>
                  <a:pt x="6176511" y="2879482"/>
                  <a:pt x="6176511" y="2879482"/>
                </a:cubicBezTo>
                <a:cubicBezTo>
                  <a:pt x="6176511" y="2879482"/>
                  <a:pt x="6747077" y="3492169"/>
                  <a:pt x="7447235" y="3492169"/>
                </a:cubicBezTo>
                <a:cubicBezTo>
                  <a:pt x="8150273" y="3492169"/>
                  <a:pt x="8717239" y="2879482"/>
                  <a:pt x="8717239" y="2879482"/>
                </a:cubicBezTo>
                <a:cubicBezTo>
                  <a:pt x="8717239" y="2879482"/>
                  <a:pt x="8150273" y="2270756"/>
                  <a:pt x="7447235" y="2270756"/>
                </a:cubicBezTo>
                <a:close/>
                <a:moveTo>
                  <a:pt x="6813313" y="1063742"/>
                </a:moveTo>
                <a:cubicBezTo>
                  <a:pt x="6306104" y="1063742"/>
                  <a:pt x="5893208" y="1504718"/>
                  <a:pt x="5893208" y="1504718"/>
                </a:cubicBezTo>
                <a:cubicBezTo>
                  <a:pt x="5893208" y="1504718"/>
                  <a:pt x="6306104" y="1945694"/>
                  <a:pt x="6813313" y="1945694"/>
                </a:cubicBezTo>
                <a:cubicBezTo>
                  <a:pt x="7321243" y="1945694"/>
                  <a:pt x="7730179" y="1504718"/>
                  <a:pt x="7730179" y="1504718"/>
                </a:cubicBezTo>
                <a:cubicBezTo>
                  <a:pt x="7730179" y="1504718"/>
                  <a:pt x="7321243" y="1063742"/>
                  <a:pt x="6813313" y="1063742"/>
                </a:cubicBezTo>
                <a:close/>
                <a:moveTo>
                  <a:pt x="5039699" y="0"/>
                </a:moveTo>
                <a:cubicBezTo>
                  <a:pt x="5823012" y="0"/>
                  <a:pt x="6561328" y="20879"/>
                  <a:pt x="7222969" y="48957"/>
                </a:cubicBezTo>
                <a:cubicBezTo>
                  <a:pt x="7118215" y="132833"/>
                  <a:pt x="7054859" y="199429"/>
                  <a:pt x="7054859" y="199429"/>
                </a:cubicBezTo>
                <a:cubicBezTo>
                  <a:pt x="7054859" y="199429"/>
                  <a:pt x="7544790" y="724281"/>
                  <a:pt x="8150273" y="724281"/>
                </a:cubicBezTo>
                <a:cubicBezTo>
                  <a:pt x="8756117" y="724281"/>
                  <a:pt x="9245688" y="199429"/>
                  <a:pt x="9245688" y="199429"/>
                </a:cubicBezTo>
                <a:cubicBezTo>
                  <a:pt x="9245688" y="199429"/>
                  <a:pt x="9231649" y="185390"/>
                  <a:pt x="9210770" y="164511"/>
                </a:cubicBezTo>
                <a:cubicBezTo>
                  <a:pt x="9343962" y="174951"/>
                  <a:pt x="9462755" y="185390"/>
                  <a:pt x="9567869" y="195829"/>
                </a:cubicBezTo>
                <a:lnTo>
                  <a:pt x="9564269" y="199429"/>
                </a:lnTo>
                <a:cubicBezTo>
                  <a:pt x="9564269" y="199429"/>
                  <a:pt x="9770536" y="416497"/>
                  <a:pt x="10078678" y="573809"/>
                </a:cubicBezTo>
                <a:cubicBezTo>
                  <a:pt x="10078678" y="573809"/>
                  <a:pt x="10078678" y="573809"/>
                  <a:pt x="10078678" y="1137538"/>
                </a:cubicBezTo>
                <a:cubicBezTo>
                  <a:pt x="9861611" y="1007585"/>
                  <a:pt x="9581908" y="895991"/>
                  <a:pt x="9280606" y="895991"/>
                </a:cubicBezTo>
                <a:cubicBezTo>
                  <a:pt x="8577208" y="895991"/>
                  <a:pt x="8006642" y="1504718"/>
                  <a:pt x="8006642" y="1504718"/>
                </a:cubicBezTo>
                <a:cubicBezTo>
                  <a:pt x="8006642" y="1504718"/>
                  <a:pt x="8577208" y="2113444"/>
                  <a:pt x="9280606" y="2113444"/>
                </a:cubicBezTo>
                <a:cubicBezTo>
                  <a:pt x="9581908" y="2113444"/>
                  <a:pt x="9861611" y="2001131"/>
                  <a:pt x="10078678" y="1872258"/>
                </a:cubicBezTo>
                <a:cubicBezTo>
                  <a:pt x="10078678" y="1872258"/>
                  <a:pt x="10078678" y="1872258"/>
                  <a:pt x="10078678" y="2319713"/>
                </a:cubicBezTo>
                <a:cubicBezTo>
                  <a:pt x="9588747" y="2515902"/>
                  <a:pt x="9249288" y="2879482"/>
                  <a:pt x="9249288" y="2879482"/>
                </a:cubicBezTo>
                <a:cubicBezTo>
                  <a:pt x="9249288" y="2879482"/>
                  <a:pt x="9588747" y="3247022"/>
                  <a:pt x="10078678" y="3439612"/>
                </a:cubicBezTo>
                <a:cubicBezTo>
                  <a:pt x="10078678" y="3439612"/>
                  <a:pt x="10078678" y="3439612"/>
                  <a:pt x="10078678" y="3887427"/>
                </a:cubicBezTo>
                <a:cubicBezTo>
                  <a:pt x="10078678" y="3887427"/>
                  <a:pt x="10078678" y="3887427"/>
                  <a:pt x="9767297" y="3887427"/>
                </a:cubicBezTo>
                <a:cubicBezTo>
                  <a:pt x="9473194" y="3722916"/>
                  <a:pt x="9109256" y="3586484"/>
                  <a:pt x="8717239" y="3586484"/>
                </a:cubicBezTo>
                <a:cubicBezTo>
                  <a:pt x="8325223" y="3586484"/>
                  <a:pt x="7964885" y="3722916"/>
                  <a:pt x="7670782" y="3887427"/>
                </a:cubicBezTo>
                <a:cubicBezTo>
                  <a:pt x="7670782" y="3887427"/>
                  <a:pt x="7670782" y="3887427"/>
                  <a:pt x="0" y="3887427"/>
                </a:cubicBezTo>
                <a:cubicBezTo>
                  <a:pt x="0" y="3887427"/>
                  <a:pt x="0" y="3887427"/>
                  <a:pt x="0" y="241547"/>
                </a:cubicBezTo>
                <a:cubicBezTo>
                  <a:pt x="0" y="241547"/>
                  <a:pt x="2257426" y="0"/>
                  <a:pt x="5039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640080" anchor="ctr" anchorCtr="0">
            <a:noAutofit/>
          </a:bodyPr>
          <a:lstStyle>
            <a:lvl1pPr algn="l">
              <a:defRPr/>
            </a:lvl1pPr>
          </a:lstStyle>
          <a:p>
            <a:r>
              <a:rPr lang="en-US"/>
              <a:t>Grey area indicates image box</a:t>
            </a:r>
            <a:br>
              <a:rPr lang="en-US"/>
            </a:br>
            <a:r>
              <a:rPr lang="en-US"/>
              <a:t>Click picture icon to insert image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282825" y="2798064"/>
            <a:ext cx="1033272" cy="1828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mm.dd.yyyy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A4DCF-B353-475A-A71C-704E57517963}"/>
              </a:ext>
            </a:extLst>
          </p:cNvPr>
          <p:cNvSpPr txBox="1"/>
          <p:nvPr userDrawn="1"/>
        </p:nvSpPr>
        <p:spPr>
          <a:xfrm>
            <a:off x="3377215" y="2729741"/>
            <a:ext cx="20097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246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 userDrawn="1">
          <p15:clr>
            <a:srgbClr val="FBAE40"/>
          </p15:clr>
        </p15:guide>
        <p15:guide id="2" orient="horz" pos="18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6875" y="2240280"/>
            <a:ext cx="361188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D1B24-56E4-4B77-A874-DBA17712DC1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A57404-7609-4C47-9119-D24B9D795C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7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68900" y="2240281"/>
            <a:ext cx="3609975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30D70-D8A4-4058-A72E-58BBF7717543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E751F-3137-4074-9AF8-AA391B7AE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0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68900" y="2240281"/>
            <a:ext cx="3609975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30D70-D8A4-4058-A72E-58BBF7717543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E751F-3137-4074-9AF8-AA391B7AE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8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68900" y="2240281"/>
            <a:ext cx="3609975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30D70-D8A4-4058-A72E-58BBF7717543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E751F-3137-4074-9AF8-AA391B7AE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4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68900" y="2240281"/>
            <a:ext cx="3609975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30D70-D8A4-4058-A72E-58BBF7717543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E751F-3137-4074-9AF8-AA391B7AE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6360" y="2240280"/>
            <a:ext cx="3614103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49649-738E-4C1C-BA1F-E53BE1673F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6BD469-41D7-42FC-87FA-2F75EA248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1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6360" y="2240280"/>
            <a:ext cx="3614103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49649-738E-4C1C-BA1F-E53BE1673F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6BD469-41D7-42FC-87FA-2F75EA248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6360" y="2240280"/>
            <a:ext cx="3614103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49649-738E-4C1C-BA1F-E53BE1673F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6BD469-41D7-42FC-87FA-2F75EA248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6360" y="2240280"/>
            <a:ext cx="3614103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6" y="2240694"/>
            <a:ext cx="4572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49649-738E-4C1C-BA1F-E53BE1673F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6BD469-41D7-42FC-87FA-2F75EA248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4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49649-738E-4C1C-BA1F-E53BE1673F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6BD469-41D7-42FC-87FA-2F75EA248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2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826" y="1072808"/>
            <a:ext cx="5532438" cy="1508021"/>
          </a:xfrm>
        </p:spPr>
        <p:txBody>
          <a:bodyPr t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2825" y="409820"/>
            <a:ext cx="5532437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3C241-D66E-4D5B-8D9F-C09784BA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760"/>
            <a:ext cx="1371600" cy="76675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9312" y="2807208"/>
            <a:ext cx="3223631" cy="182880"/>
          </a:xfrm>
        </p:spPr>
        <p:txBody>
          <a:bodyPr anchor="b" anchorCtr="0"/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7BA071-F4CF-49DB-80C3-9FC0EB2D577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915" y="3331084"/>
            <a:ext cx="9144000" cy="3526916"/>
          </a:xfrm>
          <a:custGeom>
            <a:avLst/>
            <a:gdLst>
              <a:gd name="connsiteX0" fmla="*/ 7447235 w 10078678"/>
              <a:gd name="connsiteY0" fmla="*/ 2270756 h 3887427"/>
              <a:gd name="connsiteX1" fmla="*/ 6176511 w 10078678"/>
              <a:gd name="connsiteY1" fmla="*/ 2879482 h 3887427"/>
              <a:gd name="connsiteX2" fmla="*/ 7447235 w 10078678"/>
              <a:gd name="connsiteY2" fmla="*/ 3492169 h 3887427"/>
              <a:gd name="connsiteX3" fmla="*/ 8717239 w 10078678"/>
              <a:gd name="connsiteY3" fmla="*/ 2879482 h 3887427"/>
              <a:gd name="connsiteX4" fmla="*/ 7447235 w 10078678"/>
              <a:gd name="connsiteY4" fmla="*/ 2270756 h 3887427"/>
              <a:gd name="connsiteX5" fmla="*/ 6813313 w 10078678"/>
              <a:gd name="connsiteY5" fmla="*/ 1063742 h 3887427"/>
              <a:gd name="connsiteX6" fmla="*/ 5893208 w 10078678"/>
              <a:gd name="connsiteY6" fmla="*/ 1504718 h 3887427"/>
              <a:gd name="connsiteX7" fmla="*/ 6813313 w 10078678"/>
              <a:gd name="connsiteY7" fmla="*/ 1945694 h 3887427"/>
              <a:gd name="connsiteX8" fmla="*/ 7730179 w 10078678"/>
              <a:gd name="connsiteY8" fmla="*/ 1504718 h 3887427"/>
              <a:gd name="connsiteX9" fmla="*/ 6813313 w 10078678"/>
              <a:gd name="connsiteY9" fmla="*/ 1063742 h 3887427"/>
              <a:gd name="connsiteX10" fmla="*/ 5039699 w 10078678"/>
              <a:gd name="connsiteY10" fmla="*/ 0 h 3887427"/>
              <a:gd name="connsiteX11" fmla="*/ 7222969 w 10078678"/>
              <a:gd name="connsiteY11" fmla="*/ 48957 h 3887427"/>
              <a:gd name="connsiteX12" fmla="*/ 7054859 w 10078678"/>
              <a:gd name="connsiteY12" fmla="*/ 199429 h 3887427"/>
              <a:gd name="connsiteX13" fmla="*/ 8150273 w 10078678"/>
              <a:gd name="connsiteY13" fmla="*/ 724281 h 3887427"/>
              <a:gd name="connsiteX14" fmla="*/ 9245688 w 10078678"/>
              <a:gd name="connsiteY14" fmla="*/ 199429 h 3887427"/>
              <a:gd name="connsiteX15" fmla="*/ 9210770 w 10078678"/>
              <a:gd name="connsiteY15" fmla="*/ 164511 h 3887427"/>
              <a:gd name="connsiteX16" fmla="*/ 9567869 w 10078678"/>
              <a:gd name="connsiteY16" fmla="*/ 195829 h 3887427"/>
              <a:gd name="connsiteX17" fmla="*/ 9564269 w 10078678"/>
              <a:gd name="connsiteY17" fmla="*/ 199429 h 3887427"/>
              <a:gd name="connsiteX18" fmla="*/ 10078678 w 10078678"/>
              <a:gd name="connsiteY18" fmla="*/ 573809 h 3887427"/>
              <a:gd name="connsiteX19" fmla="*/ 10078678 w 10078678"/>
              <a:gd name="connsiteY19" fmla="*/ 1137538 h 3887427"/>
              <a:gd name="connsiteX20" fmla="*/ 9280606 w 10078678"/>
              <a:gd name="connsiteY20" fmla="*/ 895991 h 3887427"/>
              <a:gd name="connsiteX21" fmla="*/ 8006642 w 10078678"/>
              <a:gd name="connsiteY21" fmla="*/ 1504718 h 3887427"/>
              <a:gd name="connsiteX22" fmla="*/ 9280606 w 10078678"/>
              <a:gd name="connsiteY22" fmla="*/ 2113444 h 3887427"/>
              <a:gd name="connsiteX23" fmla="*/ 10078678 w 10078678"/>
              <a:gd name="connsiteY23" fmla="*/ 1872258 h 3887427"/>
              <a:gd name="connsiteX24" fmla="*/ 10078678 w 10078678"/>
              <a:gd name="connsiteY24" fmla="*/ 2319713 h 3887427"/>
              <a:gd name="connsiteX25" fmla="*/ 9249288 w 10078678"/>
              <a:gd name="connsiteY25" fmla="*/ 2879482 h 3887427"/>
              <a:gd name="connsiteX26" fmla="*/ 10078678 w 10078678"/>
              <a:gd name="connsiteY26" fmla="*/ 3439612 h 3887427"/>
              <a:gd name="connsiteX27" fmla="*/ 10078678 w 10078678"/>
              <a:gd name="connsiteY27" fmla="*/ 3887427 h 3887427"/>
              <a:gd name="connsiteX28" fmla="*/ 9767297 w 10078678"/>
              <a:gd name="connsiteY28" fmla="*/ 3887427 h 3887427"/>
              <a:gd name="connsiteX29" fmla="*/ 8717239 w 10078678"/>
              <a:gd name="connsiteY29" fmla="*/ 3586484 h 3887427"/>
              <a:gd name="connsiteX30" fmla="*/ 7670782 w 10078678"/>
              <a:gd name="connsiteY30" fmla="*/ 3887427 h 3887427"/>
              <a:gd name="connsiteX31" fmla="*/ 0 w 10078678"/>
              <a:gd name="connsiteY31" fmla="*/ 3887427 h 3887427"/>
              <a:gd name="connsiteX32" fmla="*/ 0 w 10078678"/>
              <a:gd name="connsiteY32" fmla="*/ 241547 h 3887427"/>
              <a:gd name="connsiteX33" fmla="*/ 5039699 w 10078678"/>
              <a:gd name="connsiteY33" fmla="*/ 0 h 388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78678" h="3887427">
                <a:moveTo>
                  <a:pt x="7447235" y="2270756"/>
                </a:moveTo>
                <a:cubicBezTo>
                  <a:pt x="6747077" y="2270756"/>
                  <a:pt x="6176511" y="2879482"/>
                  <a:pt x="6176511" y="2879482"/>
                </a:cubicBezTo>
                <a:cubicBezTo>
                  <a:pt x="6176511" y="2879482"/>
                  <a:pt x="6747077" y="3492169"/>
                  <a:pt x="7447235" y="3492169"/>
                </a:cubicBezTo>
                <a:cubicBezTo>
                  <a:pt x="8150273" y="3492169"/>
                  <a:pt x="8717239" y="2879482"/>
                  <a:pt x="8717239" y="2879482"/>
                </a:cubicBezTo>
                <a:cubicBezTo>
                  <a:pt x="8717239" y="2879482"/>
                  <a:pt x="8150273" y="2270756"/>
                  <a:pt x="7447235" y="2270756"/>
                </a:cubicBezTo>
                <a:close/>
                <a:moveTo>
                  <a:pt x="6813313" y="1063742"/>
                </a:moveTo>
                <a:cubicBezTo>
                  <a:pt x="6306104" y="1063742"/>
                  <a:pt x="5893208" y="1504718"/>
                  <a:pt x="5893208" y="1504718"/>
                </a:cubicBezTo>
                <a:cubicBezTo>
                  <a:pt x="5893208" y="1504718"/>
                  <a:pt x="6306104" y="1945694"/>
                  <a:pt x="6813313" y="1945694"/>
                </a:cubicBezTo>
                <a:cubicBezTo>
                  <a:pt x="7321243" y="1945694"/>
                  <a:pt x="7730179" y="1504718"/>
                  <a:pt x="7730179" y="1504718"/>
                </a:cubicBezTo>
                <a:cubicBezTo>
                  <a:pt x="7730179" y="1504718"/>
                  <a:pt x="7321243" y="1063742"/>
                  <a:pt x="6813313" y="1063742"/>
                </a:cubicBezTo>
                <a:close/>
                <a:moveTo>
                  <a:pt x="5039699" y="0"/>
                </a:moveTo>
                <a:cubicBezTo>
                  <a:pt x="5823012" y="0"/>
                  <a:pt x="6561328" y="20879"/>
                  <a:pt x="7222969" y="48957"/>
                </a:cubicBezTo>
                <a:cubicBezTo>
                  <a:pt x="7118215" y="132833"/>
                  <a:pt x="7054859" y="199429"/>
                  <a:pt x="7054859" y="199429"/>
                </a:cubicBezTo>
                <a:cubicBezTo>
                  <a:pt x="7054859" y="199429"/>
                  <a:pt x="7544790" y="724281"/>
                  <a:pt x="8150273" y="724281"/>
                </a:cubicBezTo>
                <a:cubicBezTo>
                  <a:pt x="8756117" y="724281"/>
                  <a:pt x="9245688" y="199429"/>
                  <a:pt x="9245688" y="199429"/>
                </a:cubicBezTo>
                <a:cubicBezTo>
                  <a:pt x="9245688" y="199429"/>
                  <a:pt x="9231649" y="185390"/>
                  <a:pt x="9210770" y="164511"/>
                </a:cubicBezTo>
                <a:cubicBezTo>
                  <a:pt x="9343962" y="174951"/>
                  <a:pt x="9462755" y="185390"/>
                  <a:pt x="9567869" y="195829"/>
                </a:cubicBezTo>
                <a:lnTo>
                  <a:pt x="9564269" y="199429"/>
                </a:lnTo>
                <a:cubicBezTo>
                  <a:pt x="9564269" y="199429"/>
                  <a:pt x="9770536" y="416497"/>
                  <a:pt x="10078678" y="573809"/>
                </a:cubicBezTo>
                <a:cubicBezTo>
                  <a:pt x="10078678" y="573809"/>
                  <a:pt x="10078678" y="573809"/>
                  <a:pt x="10078678" y="1137538"/>
                </a:cubicBezTo>
                <a:cubicBezTo>
                  <a:pt x="9861611" y="1007585"/>
                  <a:pt x="9581908" y="895991"/>
                  <a:pt x="9280606" y="895991"/>
                </a:cubicBezTo>
                <a:cubicBezTo>
                  <a:pt x="8577208" y="895991"/>
                  <a:pt x="8006642" y="1504718"/>
                  <a:pt x="8006642" y="1504718"/>
                </a:cubicBezTo>
                <a:cubicBezTo>
                  <a:pt x="8006642" y="1504718"/>
                  <a:pt x="8577208" y="2113444"/>
                  <a:pt x="9280606" y="2113444"/>
                </a:cubicBezTo>
                <a:cubicBezTo>
                  <a:pt x="9581908" y="2113444"/>
                  <a:pt x="9861611" y="2001131"/>
                  <a:pt x="10078678" y="1872258"/>
                </a:cubicBezTo>
                <a:cubicBezTo>
                  <a:pt x="10078678" y="1872258"/>
                  <a:pt x="10078678" y="1872258"/>
                  <a:pt x="10078678" y="2319713"/>
                </a:cubicBezTo>
                <a:cubicBezTo>
                  <a:pt x="9588747" y="2515902"/>
                  <a:pt x="9249288" y="2879482"/>
                  <a:pt x="9249288" y="2879482"/>
                </a:cubicBezTo>
                <a:cubicBezTo>
                  <a:pt x="9249288" y="2879482"/>
                  <a:pt x="9588747" y="3247022"/>
                  <a:pt x="10078678" y="3439612"/>
                </a:cubicBezTo>
                <a:cubicBezTo>
                  <a:pt x="10078678" y="3439612"/>
                  <a:pt x="10078678" y="3439612"/>
                  <a:pt x="10078678" y="3887427"/>
                </a:cubicBezTo>
                <a:cubicBezTo>
                  <a:pt x="10078678" y="3887427"/>
                  <a:pt x="10078678" y="3887427"/>
                  <a:pt x="9767297" y="3887427"/>
                </a:cubicBezTo>
                <a:cubicBezTo>
                  <a:pt x="9473194" y="3722916"/>
                  <a:pt x="9109256" y="3586484"/>
                  <a:pt x="8717239" y="3586484"/>
                </a:cubicBezTo>
                <a:cubicBezTo>
                  <a:pt x="8325223" y="3586484"/>
                  <a:pt x="7964885" y="3722916"/>
                  <a:pt x="7670782" y="3887427"/>
                </a:cubicBezTo>
                <a:cubicBezTo>
                  <a:pt x="7670782" y="3887427"/>
                  <a:pt x="7670782" y="3887427"/>
                  <a:pt x="0" y="3887427"/>
                </a:cubicBezTo>
                <a:cubicBezTo>
                  <a:pt x="0" y="3887427"/>
                  <a:pt x="0" y="3887427"/>
                  <a:pt x="0" y="241547"/>
                </a:cubicBezTo>
                <a:cubicBezTo>
                  <a:pt x="0" y="241547"/>
                  <a:pt x="2257426" y="0"/>
                  <a:pt x="5039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640080" anchor="ctr" anchorCtr="0">
            <a:noAutofit/>
          </a:bodyPr>
          <a:lstStyle>
            <a:lvl1pPr algn="l">
              <a:defRPr/>
            </a:lvl1pPr>
          </a:lstStyle>
          <a:p>
            <a:r>
              <a:rPr lang="en-US"/>
              <a:t>Grey area indicates image box</a:t>
            </a:r>
            <a:br>
              <a:rPr lang="en-US"/>
            </a:br>
            <a:r>
              <a:rPr lang="en-US"/>
              <a:t>Click picture icon to insert image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282825" y="2798064"/>
            <a:ext cx="1033272" cy="1828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mm.dd.yyyy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A4DCF-B353-475A-A71C-704E57517963}"/>
              </a:ext>
            </a:extLst>
          </p:cNvPr>
          <p:cNvSpPr txBox="1"/>
          <p:nvPr userDrawn="1"/>
        </p:nvSpPr>
        <p:spPr>
          <a:xfrm>
            <a:off x="3377215" y="2729741"/>
            <a:ext cx="20097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932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grap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826" y="1072808"/>
            <a:ext cx="5532438" cy="1508021"/>
          </a:xfrm>
        </p:spPr>
        <p:txBody>
          <a:bodyPr t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2825" y="409820"/>
            <a:ext cx="5532437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3C241-D66E-4D5B-8D9F-C09784BA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5760"/>
            <a:ext cx="1371600" cy="766752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9312" y="2807208"/>
            <a:ext cx="3223631" cy="182880"/>
          </a:xfrm>
        </p:spPr>
        <p:txBody>
          <a:bodyPr anchor="b" anchorCtr="0"/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7BA071-F4CF-49DB-80C3-9FC0EB2D577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915" y="3331084"/>
            <a:ext cx="9144000" cy="3526916"/>
          </a:xfrm>
          <a:custGeom>
            <a:avLst/>
            <a:gdLst>
              <a:gd name="connsiteX0" fmla="*/ 7447235 w 10078678"/>
              <a:gd name="connsiteY0" fmla="*/ 2270756 h 3887427"/>
              <a:gd name="connsiteX1" fmla="*/ 6176511 w 10078678"/>
              <a:gd name="connsiteY1" fmla="*/ 2879482 h 3887427"/>
              <a:gd name="connsiteX2" fmla="*/ 7447235 w 10078678"/>
              <a:gd name="connsiteY2" fmla="*/ 3492169 h 3887427"/>
              <a:gd name="connsiteX3" fmla="*/ 8717239 w 10078678"/>
              <a:gd name="connsiteY3" fmla="*/ 2879482 h 3887427"/>
              <a:gd name="connsiteX4" fmla="*/ 7447235 w 10078678"/>
              <a:gd name="connsiteY4" fmla="*/ 2270756 h 3887427"/>
              <a:gd name="connsiteX5" fmla="*/ 6813313 w 10078678"/>
              <a:gd name="connsiteY5" fmla="*/ 1063742 h 3887427"/>
              <a:gd name="connsiteX6" fmla="*/ 5893208 w 10078678"/>
              <a:gd name="connsiteY6" fmla="*/ 1504718 h 3887427"/>
              <a:gd name="connsiteX7" fmla="*/ 6813313 w 10078678"/>
              <a:gd name="connsiteY7" fmla="*/ 1945694 h 3887427"/>
              <a:gd name="connsiteX8" fmla="*/ 7730179 w 10078678"/>
              <a:gd name="connsiteY8" fmla="*/ 1504718 h 3887427"/>
              <a:gd name="connsiteX9" fmla="*/ 6813313 w 10078678"/>
              <a:gd name="connsiteY9" fmla="*/ 1063742 h 3887427"/>
              <a:gd name="connsiteX10" fmla="*/ 5039699 w 10078678"/>
              <a:gd name="connsiteY10" fmla="*/ 0 h 3887427"/>
              <a:gd name="connsiteX11" fmla="*/ 7222969 w 10078678"/>
              <a:gd name="connsiteY11" fmla="*/ 48957 h 3887427"/>
              <a:gd name="connsiteX12" fmla="*/ 7054859 w 10078678"/>
              <a:gd name="connsiteY12" fmla="*/ 199429 h 3887427"/>
              <a:gd name="connsiteX13" fmla="*/ 8150273 w 10078678"/>
              <a:gd name="connsiteY13" fmla="*/ 724281 h 3887427"/>
              <a:gd name="connsiteX14" fmla="*/ 9245688 w 10078678"/>
              <a:gd name="connsiteY14" fmla="*/ 199429 h 3887427"/>
              <a:gd name="connsiteX15" fmla="*/ 9210770 w 10078678"/>
              <a:gd name="connsiteY15" fmla="*/ 164511 h 3887427"/>
              <a:gd name="connsiteX16" fmla="*/ 9567869 w 10078678"/>
              <a:gd name="connsiteY16" fmla="*/ 195829 h 3887427"/>
              <a:gd name="connsiteX17" fmla="*/ 9564269 w 10078678"/>
              <a:gd name="connsiteY17" fmla="*/ 199429 h 3887427"/>
              <a:gd name="connsiteX18" fmla="*/ 10078678 w 10078678"/>
              <a:gd name="connsiteY18" fmla="*/ 573809 h 3887427"/>
              <a:gd name="connsiteX19" fmla="*/ 10078678 w 10078678"/>
              <a:gd name="connsiteY19" fmla="*/ 1137538 h 3887427"/>
              <a:gd name="connsiteX20" fmla="*/ 9280606 w 10078678"/>
              <a:gd name="connsiteY20" fmla="*/ 895991 h 3887427"/>
              <a:gd name="connsiteX21" fmla="*/ 8006642 w 10078678"/>
              <a:gd name="connsiteY21" fmla="*/ 1504718 h 3887427"/>
              <a:gd name="connsiteX22" fmla="*/ 9280606 w 10078678"/>
              <a:gd name="connsiteY22" fmla="*/ 2113444 h 3887427"/>
              <a:gd name="connsiteX23" fmla="*/ 10078678 w 10078678"/>
              <a:gd name="connsiteY23" fmla="*/ 1872258 h 3887427"/>
              <a:gd name="connsiteX24" fmla="*/ 10078678 w 10078678"/>
              <a:gd name="connsiteY24" fmla="*/ 2319713 h 3887427"/>
              <a:gd name="connsiteX25" fmla="*/ 9249288 w 10078678"/>
              <a:gd name="connsiteY25" fmla="*/ 2879482 h 3887427"/>
              <a:gd name="connsiteX26" fmla="*/ 10078678 w 10078678"/>
              <a:gd name="connsiteY26" fmla="*/ 3439612 h 3887427"/>
              <a:gd name="connsiteX27" fmla="*/ 10078678 w 10078678"/>
              <a:gd name="connsiteY27" fmla="*/ 3887427 h 3887427"/>
              <a:gd name="connsiteX28" fmla="*/ 9767297 w 10078678"/>
              <a:gd name="connsiteY28" fmla="*/ 3887427 h 3887427"/>
              <a:gd name="connsiteX29" fmla="*/ 8717239 w 10078678"/>
              <a:gd name="connsiteY29" fmla="*/ 3586484 h 3887427"/>
              <a:gd name="connsiteX30" fmla="*/ 7670782 w 10078678"/>
              <a:gd name="connsiteY30" fmla="*/ 3887427 h 3887427"/>
              <a:gd name="connsiteX31" fmla="*/ 0 w 10078678"/>
              <a:gd name="connsiteY31" fmla="*/ 3887427 h 3887427"/>
              <a:gd name="connsiteX32" fmla="*/ 0 w 10078678"/>
              <a:gd name="connsiteY32" fmla="*/ 241547 h 3887427"/>
              <a:gd name="connsiteX33" fmla="*/ 5039699 w 10078678"/>
              <a:gd name="connsiteY33" fmla="*/ 0 h 388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78678" h="3887427">
                <a:moveTo>
                  <a:pt x="7447235" y="2270756"/>
                </a:moveTo>
                <a:cubicBezTo>
                  <a:pt x="6747077" y="2270756"/>
                  <a:pt x="6176511" y="2879482"/>
                  <a:pt x="6176511" y="2879482"/>
                </a:cubicBezTo>
                <a:cubicBezTo>
                  <a:pt x="6176511" y="2879482"/>
                  <a:pt x="6747077" y="3492169"/>
                  <a:pt x="7447235" y="3492169"/>
                </a:cubicBezTo>
                <a:cubicBezTo>
                  <a:pt x="8150273" y="3492169"/>
                  <a:pt x="8717239" y="2879482"/>
                  <a:pt x="8717239" y="2879482"/>
                </a:cubicBezTo>
                <a:cubicBezTo>
                  <a:pt x="8717239" y="2879482"/>
                  <a:pt x="8150273" y="2270756"/>
                  <a:pt x="7447235" y="2270756"/>
                </a:cubicBezTo>
                <a:close/>
                <a:moveTo>
                  <a:pt x="6813313" y="1063742"/>
                </a:moveTo>
                <a:cubicBezTo>
                  <a:pt x="6306104" y="1063742"/>
                  <a:pt x="5893208" y="1504718"/>
                  <a:pt x="5893208" y="1504718"/>
                </a:cubicBezTo>
                <a:cubicBezTo>
                  <a:pt x="5893208" y="1504718"/>
                  <a:pt x="6306104" y="1945694"/>
                  <a:pt x="6813313" y="1945694"/>
                </a:cubicBezTo>
                <a:cubicBezTo>
                  <a:pt x="7321243" y="1945694"/>
                  <a:pt x="7730179" y="1504718"/>
                  <a:pt x="7730179" y="1504718"/>
                </a:cubicBezTo>
                <a:cubicBezTo>
                  <a:pt x="7730179" y="1504718"/>
                  <a:pt x="7321243" y="1063742"/>
                  <a:pt x="6813313" y="1063742"/>
                </a:cubicBezTo>
                <a:close/>
                <a:moveTo>
                  <a:pt x="5039699" y="0"/>
                </a:moveTo>
                <a:cubicBezTo>
                  <a:pt x="5823012" y="0"/>
                  <a:pt x="6561328" y="20879"/>
                  <a:pt x="7222969" y="48957"/>
                </a:cubicBezTo>
                <a:cubicBezTo>
                  <a:pt x="7118215" y="132833"/>
                  <a:pt x="7054859" y="199429"/>
                  <a:pt x="7054859" y="199429"/>
                </a:cubicBezTo>
                <a:cubicBezTo>
                  <a:pt x="7054859" y="199429"/>
                  <a:pt x="7544790" y="724281"/>
                  <a:pt x="8150273" y="724281"/>
                </a:cubicBezTo>
                <a:cubicBezTo>
                  <a:pt x="8756117" y="724281"/>
                  <a:pt x="9245688" y="199429"/>
                  <a:pt x="9245688" y="199429"/>
                </a:cubicBezTo>
                <a:cubicBezTo>
                  <a:pt x="9245688" y="199429"/>
                  <a:pt x="9231649" y="185390"/>
                  <a:pt x="9210770" y="164511"/>
                </a:cubicBezTo>
                <a:cubicBezTo>
                  <a:pt x="9343962" y="174951"/>
                  <a:pt x="9462755" y="185390"/>
                  <a:pt x="9567869" y="195829"/>
                </a:cubicBezTo>
                <a:lnTo>
                  <a:pt x="9564269" y="199429"/>
                </a:lnTo>
                <a:cubicBezTo>
                  <a:pt x="9564269" y="199429"/>
                  <a:pt x="9770536" y="416497"/>
                  <a:pt x="10078678" y="573809"/>
                </a:cubicBezTo>
                <a:cubicBezTo>
                  <a:pt x="10078678" y="573809"/>
                  <a:pt x="10078678" y="573809"/>
                  <a:pt x="10078678" y="1137538"/>
                </a:cubicBezTo>
                <a:cubicBezTo>
                  <a:pt x="9861611" y="1007585"/>
                  <a:pt x="9581908" y="895991"/>
                  <a:pt x="9280606" y="895991"/>
                </a:cubicBezTo>
                <a:cubicBezTo>
                  <a:pt x="8577208" y="895991"/>
                  <a:pt x="8006642" y="1504718"/>
                  <a:pt x="8006642" y="1504718"/>
                </a:cubicBezTo>
                <a:cubicBezTo>
                  <a:pt x="8006642" y="1504718"/>
                  <a:pt x="8577208" y="2113444"/>
                  <a:pt x="9280606" y="2113444"/>
                </a:cubicBezTo>
                <a:cubicBezTo>
                  <a:pt x="9581908" y="2113444"/>
                  <a:pt x="9861611" y="2001131"/>
                  <a:pt x="10078678" y="1872258"/>
                </a:cubicBezTo>
                <a:cubicBezTo>
                  <a:pt x="10078678" y="1872258"/>
                  <a:pt x="10078678" y="1872258"/>
                  <a:pt x="10078678" y="2319713"/>
                </a:cubicBezTo>
                <a:cubicBezTo>
                  <a:pt x="9588747" y="2515902"/>
                  <a:pt x="9249288" y="2879482"/>
                  <a:pt x="9249288" y="2879482"/>
                </a:cubicBezTo>
                <a:cubicBezTo>
                  <a:pt x="9249288" y="2879482"/>
                  <a:pt x="9588747" y="3247022"/>
                  <a:pt x="10078678" y="3439612"/>
                </a:cubicBezTo>
                <a:cubicBezTo>
                  <a:pt x="10078678" y="3439612"/>
                  <a:pt x="10078678" y="3439612"/>
                  <a:pt x="10078678" y="3887427"/>
                </a:cubicBezTo>
                <a:cubicBezTo>
                  <a:pt x="10078678" y="3887427"/>
                  <a:pt x="10078678" y="3887427"/>
                  <a:pt x="9767297" y="3887427"/>
                </a:cubicBezTo>
                <a:cubicBezTo>
                  <a:pt x="9473194" y="3722916"/>
                  <a:pt x="9109256" y="3586484"/>
                  <a:pt x="8717239" y="3586484"/>
                </a:cubicBezTo>
                <a:cubicBezTo>
                  <a:pt x="8325223" y="3586484"/>
                  <a:pt x="7964885" y="3722916"/>
                  <a:pt x="7670782" y="3887427"/>
                </a:cubicBezTo>
                <a:cubicBezTo>
                  <a:pt x="7670782" y="3887427"/>
                  <a:pt x="7670782" y="3887427"/>
                  <a:pt x="0" y="3887427"/>
                </a:cubicBezTo>
                <a:cubicBezTo>
                  <a:pt x="0" y="3887427"/>
                  <a:pt x="0" y="3887427"/>
                  <a:pt x="0" y="241547"/>
                </a:cubicBezTo>
                <a:cubicBezTo>
                  <a:pt x="0" y="241547"/>
                  <a:pt x="2257426" y="0"/>
                  <a:pt x="5039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640080" anchor="ctr" anchorCtr="0">
            <a:noAutofit/>
          </a:bodyPr>
          <a:lstStyle>
            <a:lvl1pPr algn="l">
              <a:defRPr/>
            </a:lvl1pPr>
          </a:lstStyle>
          <a:p>
            <a:r>
              <a:rPr lang="en-US"/>
              <a:t>Grey area indicates image box</a:t>
            </a:r>
            <a:br>
              <a:rPr lang="en-US"/>
            </a:br>
            <a:r>
              <a:rPr lang="en-US"/>
              <a:t>Click picture icon to insert image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282825" y="2798064"/>
            <a:ext cx="1033272" cy="1828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mm.dd.yyyy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A4DCF-B353-475A-A71C-704E57517963}"/>
              </a:ext>
            </a:extLst>
          </p:cNvPr>
          <p:cNvSpPr txBox="1"/>
          <p:nvPr userDrawn="1"/>
        </p:nvSpPr>
        <p:spPr>
          <a:xfrm>
            <a:off x="3377215" y="2729741"/>
            <a:ext cx="20097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4950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2240280"/>
            <a:ext cx="5532437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7C195-B4DA-419D-8F21-EFFECBAE685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FD993-BE48-42E8-A403-AB00D1CE0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7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2240280"/>
            <a:ext cx="5532437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7C195-B4DA-419D-8F21-EFFECBAE685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FD993-BE48-42E8-A403-AB00D1CE0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2240280"/>
            <a:ext cx="5532437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7C195-B4DA-419D-8F21-EFFECBAE685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FD993-BE48-42E8-A403-AB00D1CE0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1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2240280"/>
            <a:ext cx="5532437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7C195-B4DA-419D-8F21-EFFECBAE6858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FD993-BE48-42E8-A403-AB00D1CE0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0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8E43A-2457-42CA-BE83-E9C382D2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A9C68-E3E9-4609-A378-65D54A20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F157D-7400-499C-96F9-B806E4F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92274"/>
            <a:ext cx="649224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0D91E-8F38-4098-970A-D34D72271D8E}"/>
              </a:ext>
            </a:extLst>
          </p:cNvPr>
          <p:cNvSpPr txBox="1"/>
          <p:nvPr userDrawn="1"/>
        </p:nvSpPr>
        <p:spPr>
          <a:xfrm>
            <a:off x="7643659" y="6471937"/>
            <a:ext cx="20097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6449217"/>
            <a:ext cx="1947672" cy="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0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0"/>
            <a:ext cx="8412162" cy="1280160"/>
          </a:xfrm>
          <a:prstGeom prst="rect">
            <a:avLst/>
          </a:prstGeom>
        </p:spPr>
        <p:txBody>
          <a:bodyPr vert="horz" lIns="0" tIns="576072" rIns="0" bIns="292608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3" y="2240280"/>
            <a:ext cx="8412162" cy="388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44637" y="6482550"/>
            <a:ext cx="640080" cy="18018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 algn="l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 marL="0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4851" y="6482550"/>
            <a:ext cx="439881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777777"/>
                </a:solidFill>
              </a:defRPr>
            </a:lvl1pPr>
            <a:lvl2pPr algn="r">
              <a:defRPr sz="1000">
                <a:solidFill>
                  <a:srgbClr val="777777"/>
                </a:solidFill>
              </a:defRPr>
            </a:lvl2pPr>
            <a:lvl3pPr algn="r">
              <a:defRPr sz="1000">
                <a:solidFill>
                  <a:srgbClr val="777777"/>
                </a:solidFill>
              </a:defRPr>
            </a:lvl3pPr>
            <a:lvl4pPr algn="r">
              <a:defRPr sz="1000">
                <a:solidFill>
                  <a:srgbClr val="777777"/>
                </a:solidFill>
              </a:defRPr>
            </a:lvl4pPr>
            <a:lvl5pPr algn="r">
              <a:defRPr sz="1000">
                <a:solidFill>
                  <a:srgbClr val="777777"/>
                </a:solidFill>
              </a:defRPr>
            </a:lvl5pPr>
            <a:lvl6pPr algn="r">
              <a:defRPr sz="1000">
                <a:solidFill>
                  <a:srgbClr val="777777"/>
                </a:solidFill>
              </a:defRPr>
            </a:lvl6pPr>
            <a:lvl7pPr algn="r">
              <a:defRPr sz="1000">
                <a:solidFill>
                  <a:srgbClr val="777777"/>
                </a:solidFill>
              </a:defRPr>
            </a:lvl7pPr>
            <a:lvl8pPr algn="r">
              <a:defRPr sz="1000">
                <a:solidFill>
                  <a:srgbClr val="777777"/>
                </a:solidFill>
              </a:defRPr>
            </a:lvl8pPr>
            <a:lvl9pPr algn="r">
              <a:defRPr sz="1000">
                <a:solidFill>
                  <a:srgbClr val="777777"/>
                </a:solidFill>
              </a:defRPr>
            </a:lvl9pPr>
          </a:lstStyle>
          <a:p>
            <a:pPr indent="-2743200"/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581" y="6482550"/>
            <a:ext cx="318294" cy="18018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66" r:id="rId5"/>
    <p:sldLayoutId id="2147483677" r:id="rId6"/>
    <p:sldLayoutId id="2147483675" r:id="rId7"/>
    <p:sldLayoutId id="2147483676" r:id="rId8"/>
    <p:sldLayoutId id="2147483670" r:id="rId9"/>
    <p:sldLayoutId id="2147483681" r:id="rId10"/>
    <p:sldLayoutId id="2147483682" r:id="rId11"/>
    <p:sldLayoutId id="2147483683" r:id="rId12"/>
    <p:sldLayoutId id="2147483665" r:id="rId13"/>
    <p:sldLayoutId id="2147483678" r:id="rId14"/>
    <p:sldLayoutId id="2147483679" r:id="rId15"/>
    <p:sldLayoutId id="2147483680" r:id="rId16"/>
    <p:sldLayoutId id="2147483667" r:id="rId17"/>
    <p:sldLayoutId id="2147483684" r:id="rId18"/>
    <p:sldLayoutId id="2147483685" r:id="rId19"/>
    <p:sldLayoutId id="2147483686" r:id="rId20"/>
    <p:sldLayoutId id="2147483669" r:id="rId21"/>
    <p:sldLayoutId id="2147483687" r:id="rId22"/>
    <p:sldLayoutId id="2147483688" r:id="rId23"/>
    <p:sldLayoutId id="2147483689" r:id="rId24"/>
    <p:sldLayoutId id="2147483668" r:id="rId25"/>
    <p:sldLayoutId id="2147483692" r:id="rId26"/>
    <p:sldLayoutId id="2147483691" r:id="rId27"/>
    <p:sldLayoutId id="2147483690" r:id="rId28"/>
    <p:sldLayoutId id="2147483693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4" userDrawn="1">
          <p15:clr>
            <a:srgbClr val="F26B43"/>
          </p15:clr>
        </p15:guide>
        <p15:guide id="3" pos="231" userDrawn="1">
          <p15:clr>
            <a:srgbClr val="F26B43"/>
          </p15:clr>
        </p15:guide>
        <p15:guide id="4" pos="694" userDrawn="1">
          <p15:clr>
            <a:srgbClr val="F26B43"/>
          </p15:clr>
        </p15:guide>
        <p15:guide id="5" pos="834" userDrawn="1">
          <p15:clr>
            <a:srgbClr val="F26B43"/>
          </p15:clr>
        </p15:guide>
        <p15:guide id="6" pos="1297" userDrawn="1">
          <p15:clr>
            <a:srgbClr val="F26B43"/>
          </p15:clr>
        </p15:guide>
        <p15:guide id="7" pos="1438" userDrawn="1">
          <p15:clr>
            <a:srgbClr val="F26B43"/>
          </p15:clr>
        </p15:guide>
        <p15:guide id="8" pos="1901" userDrawn="1">
          <p15:clr>
            <a:srgbClr val="F26B43"/>
          </p15:clr>
        </p15:guide>
        <p15:guide id="9" pos="2507" userDrawn="1">
          <p15:clr>
            <a:srgbClr val="F26B43"/>
          </p15:clr>
        </p15:guide>
        <p15:guide id="10" pos="2650" userDrawn="1">
          <p15:clr>
            <a:srgbClr val="F26B43"/>
          </p15:clr>
        </p15:guide>
        <p15:guide id="12" pos="3113" userDrawn="1">
          <p15:clr>
            <a:srgbClr val="F26B43"/>
          </p15:clr>
        </p15:guide>
        <p15:guide id="13" pos="5530" userDrawn="1">
          <p15:clr>
            <a:srgbClr val="F26B43"/>
          </p15:clr>
        </p15:guide>
        <p15:guide id="14" pos="3256" userDrawn="1">
          <p15:clr>
            <a:srgbClr val="F26B43"/>
          </p15:clr>
        </p15:guide>
        <p15:guide id="15" pos="3716" userDrawn="1">
          <p15:clr>
            <a:srgbClr val="F26B43"/>
          </p15:clr>
        </p15:guide>
        <p15:guide id="16" pos="3859" userDrawn="1">
          <p15:clr>
            <a:srgbClr val="F26B43"/>
          </p15:clr>
        </p15:guide>
        <p15:guide id="17" pos="4322" userDrawn="1">
          <p15:clr>
            <a:srgbClr val="F26B43"/>
          </p15:clr>
        </p15:guide>
        <p15:guide id="18" pos="5071" userDrawn="1">
          <p15:clr>
            <a:srgbClr val="F26B43"/>
          </p15:clr>
        </p15:guide>
        <p15:guide id="20" pos="4924" userDrawn="1">
          <p15:clr>
            <a:srgbClr val="F26B43"/>
          </p15:clr>
        </p15:guide>
        <p15:guide id="21" pos="4465" userDrawn="1">
          <p15:clr>
            <a:srgbClr val="F26B43"/>
          </p15:clr>
        </p15:guide>
        <p15:guide id="23" orient="horz" pos="4176" userDrawn="1">
          <p15:clr>
            <a:srgbClr val="F26B43"/>
          </p15:clr>
        </p15:guide>
        <p15:guide id="24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BB1-3BEB-43DF-A1C2-0725C234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2349371"/>
            <a:ext cx="5959659" cy="1371600"/>
          </a:xfrm>
        </p:spPr>
        <p:txBody>
          <a:bodyPr/>
          <a:lstStyle/>
          <a:p>
            <a:r>
              <a:rPr lang="en-US" sz="4800" dirty="0"/>
              <a:t>Documenting </a:t>
            </a:r>
            <a:r>
              <a:rPr lang="en-US" sz="4800"/>
              <a:t>Quality Measures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306C-B26B-4BB1-8CB9-0ECEB28A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7D482-5CCD-4669-AC9C-039E3F696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Clinical Informatics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5F522-A10F-490A-9933-CC404F994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Clinical Informatics</a:t>
            </a:r>
          </a:p>
        </p:txBody>
      </p:sp>
    </p:spTree>
    <p:extLst>
      <p:ext uri="{BB962C8B-B14F-4D97-AF65-F5344CB8AC3E}">
        <p14:creationId xmlns:p14="http://schemas.microsoft.com/office/powerpoint/2010/main" val="4744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75943B-1875-4C22-8586-1E6EA4C7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0"/>
            <a:ext cx="8412162" cy="1254642"/>
          </a:xfrm>
        </p:spPr>
        <p:txBody>
          <a:bodyPr/>
          <a:lstStyle/>
          <a:p>
            <a:r>
              <a:rPr lang="en-US" sz="3600" b="0" dirty="0"/>
              <a:t>Documenting Patients Medication History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DE1-3B0D-4AF6-9636-F0479B31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456-CA4F-444C-BEEC-BBE09C8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CC3-4B5E-43BE-A31D-23AC920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C985B-1B21-4A1B-B445-A7BAFF40EA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730" y="1615448"/>
            <a:ext cx="7772400" cy="3886200"/>
          </a:xfrm>
        </p:spPr>
        <p:txBody>
          <a:bodyPr/>
          <a:lstStyle/>
          <a:p>
            <a:r>
              <a:rPr lang="en-US" dirty="0"/>
              <a:t>Clinical staff must verify/update/complete medication history for each patient visit.</a:t>
            </a:r>
          </a:p>
          <a:p>
            <a:r>
              <a:rPr lang="en-US" dirty="0"/>
              <a:t>	 - Clicking on the </a:t>
            </a:r>
            <a:r>
              <a:rPr lang="en-US" b="1" dirty="0"/>
              <a:t>Meds History </a:t>
            </a:r>
            <a:r>
              <a:rPr lang="en-US" dirty="0"/>
              <a:t>button will open the 	    </a:t>
            </a:r>
            <a:r>
              <a:rPr lang="en-US" b="1" dirty="0"/>
              <a:t>Document Medication by Hx </a:t>
            </a:r>
            <a:r>
              <a:rPr lang="en-US" dirty="0"/>
              <a:t>tool.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41F320-6690-4CFE-804C-B7F0C983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" y="3029824"/>
            <a:ext cx="7696200" cy="29622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AE83B8-EB85-4FFF-B4C2-2CFE641A9CC5}"/>
              </a:ext>
            </a:extLst>
          </p:cNvPr>
          <p:cNvSpPr/>
          <p:nvPr/>
        </p:nvSpPr>
        <p:spPr>
          <a:xfrm>
            <a:off x="5624624" y="3429000"/>
            <a:ext cx="946298" cy="281763"/>
          </a:xfrm>
          <a:prstGeom prst="rect">
            <a:avLst/>
          </a:prstGeom>
          <a:noFill/>
          <a:ln w="28575">
            <a:solidFill>
              <a:srgbClr val="E87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75943B-1875-4C22-8586-1E6EA4C7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0"/>
            <a:ext cx="8412162" cy="1254642"/>
          </a:xfrm>
        </p:spPr>
        <p:txBody>
          <a:bodyPr/>
          <a:lstStyle/>
          <a:p>
            <a:r>
              <a:rPr lang="en-US" sz="3600" b="0" dirty="0"/>
              <a:t>Documenting Patients Medication History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DE1-3B0D-4AF6-9636-F0479B31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456-CA4F-444C-BEEC-BBE09C8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CC3-4B5E-43BE-A31D-23AC920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C985B-1B21-4A1B-B445-A7BAFF40EA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730" y="1498601"/>
            <a:ext cx="7772400" cy="3886200"/>
          </a:xfrm>
        </p:spPr>
        <p:txBody>
          <a:bodyPr/>
          <a:lstStyle/>
          <a:p>
            <a:r>
              <a:rPr lang="en-US" dirty="0"/>
              <a:t>Clinical staff must include medication information on the </a:t>
            </a:r>
            <a:r>
              <a:rPr lang="en-US" b="1" dirty="0"/>
              <a:t>last dose date/time, information source</a:t>
            </a:r>
            <a:r>
              <a:rPr lang="en-US" dirty="0"/>
              <a:t>, and </a:t>
            </a:r>
            <a:r>
              <a:rPr lang="en-US" b="1" dirty="0"/>
              <a:t>compliance</a:t>
            </a:r>
            <a:r>
              <a:rPr lang="en-US" dirty="0"/>
              <a:t>, then click on</a:t>
            </a:r>
            <a:r>
              <a:rPr lang="en-US" b="1" dirty="0"/>
              <a:t> Document History </a:t>
            </a:r>
            <a:r>
              <a:rPr lang="en-US" dirty="0"/>
              <a:t>to satisfy this requirement.</a:t>
            </a:r>
          </a:p>
          <a:p>
            <a:r>
              <a:rPr lang="en-US" dirty="0"/>
              <a:t>This will update the Meds History with a green checkmark.	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9E3635-A353-4508-BD89-E74389873362}"/>
              </a:ext>
            </a:extLst>
          </p:cNvPr>
          <p:cNvGrpSpPr/>
          <p:nvPr/>
        </p:nvGrpSpPr>
        <p:grpSpPr>
          <a:xfrm>
            <a:off x="611482" y="2860157"/>
            <a:ext cx="7660648" cy="3526700"/>
            <a:chOff x="356080" y="2526235"/>
            <a:chExt cx="8272130" cy="371972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143D46-7E24-45F5-B471-7D8F750CC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080" y="2526235"/>
              <a:ext cx="8272130" cy="258170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BB3E06-DD1A-4DB8-8D91-ED56C0B68093}"/>
                </a:ext>
              </a:extLst>
            </p:cNvPr>
            <p:cNvSpPr/>
            <p:nvPr/>
          </p:nvSpPr>
          <p:spPr>
            <a:xfrm>
              <a:off x="5393255" y="3530008"/>
              <a:ext cx="2356621" cy="1010094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1B3D6D-DF26-4D95-B194-FE399EF38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945" y="4265628"/>
              <a:ext cx="5171926" cy="198032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DA3519-9A35-4F47-A38C-B52989246598}"/>
                </a:ext>
              </a:extLst>
            </p:cNvPr>
            <p:cNvSpPr/>
            <p:nvPr/>
          </p:nvSpPr>
          <p:spPr>
            <a:xfrm>
              <a:off x="4003442" y="4486940"/>
              <a:ext cx="674773" cy="223283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39EE7-49A5-426E-9F2A-83DF319EBB09}"/>
                </a:ext>
              </a:extLst>
            </p:cNvPr>
            <p:cNvSpPr/>
            <p:nvPr/>
          </p:nvSpPr>
          <p:spPr>
            <a:xfrm>
              <a:off x="7276079" y="4859079"/>
              <a:ext cx="674773" cy="151808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454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4DCA-F74D-49AC-8F7A-B2206C3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172" y="2057400"/>
            <a:ext cx="6547465" cy="2743200"/>
          </a:xfrm>
        </p:spPr>
        <p:txBody>
          <a:bodyPr/>
          <a:lstStyle/>
          <a:p>
            <a:pPr algn="ctr"/>
            <a:r>
              <a:rPr lang="en-US" sz="4800" dirty="0"/>
              <a:t>Medication Reconciliation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870C9-B7C4-47C2-83B3-270C1DF7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085C6-C5F7-414E-8460-A10B2EC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F68A-A98B-41A1-A492-0B8E81E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75943B-1875-4C22-8586-1E6EA4C7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0"/>
            <a:ext cx="8412162" cy="1254642"/>
          </a:xfrm>
        </p:spPr>
        <p:txBody>
          <a:bodyPr/>
          <a:lstStyle/>
          <a:p>
            <a:r>
              <a:rPr lang="en-US" sz="3600" b="0" dirty="0"/>
              <a:t>Documenting Patients Medication Reconciliation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DE1-3B0D-4AF6-9636-F0479B31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456-CA4F-444C-BEEC-BBE09C8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CC3-4B5E-43BE-A31D-23AC920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C985B-1B21-4A1B-B445-A7BAFF40EA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730" y="1615448"/>
            <a:ext cx="7772400" cy="3886200"/>
          </a:xfrm>
        </p:spPr>
        <p:txBody>
          <a:bodyPr/>
          <a:lstStyle/>
          <a:p>
            <a:r>
              <a:rPr lang="en-US" dirty="0"/>
              <a:t>Provider staff must complete medication reconciliation for each patient visit.</a:t>
            </a:r>
          </a:p>
          <a:p>
            <a:r>
              <a:rPr lang="en-US" dirty="0"/>
              <a:t>	 - Clicking on the </a:t>
            </a:r>
            <a:r>
              <a:rPr lang="en-US" b="1" dirty="0"/>
              <a:t>Outpatient</a:t>
            </a:r>
            <a:r>
              <a:rPr lang="en-US" dirty="0"/>
              <a:t> button will open the 	    	   </a:t>
            </a:r>
            <a:r>
              <a:rPr lang="en-US" b="1" dirty="0"/>
              <a:t>Order Reconciliation: Outpatient </a:t>
            </a:r>
            <a:r>
              <a:rPr lang="en-US" dirty="0"/>
              <a:t>tool.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4791E4-DCEA-4765-987B-C224E5496FF7}"/>
              </a:ext>
            </a:extLst>
          </p:cNvPr>
          <p:cNvGrpSpPr/>
          <p:nvPr/>
        </p:nvGrpSpPr>
        <p:grpSpPr>
          <a:xfrm>
            <a:off x="586416" y="3220668"/>
            <a:ext cx="7685714" cy="2942857"/>
            <a:chOff x="586416" y="3220668"/>
            <a:chExt cx="7685714" cy="29428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B6AB38-FBAB-477C-9721-89137994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416" y="3220668"/>
              <a:ext cx="7685714" cy="29428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9C9A01-94E2-4C77-B4C0-4033AF84509C}"/>
                </a:ext>
              </a:extLst>
            </p:cNvPr>
            <p:cNvSpPr/>
            <p:nvPr/>
          </p:nvSpPr>
          <p:spPr>
            <a:xfrm>
              <a:off x="6592186" y="3586832"/>
              <a:ext cx="893135" cy="281763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418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75943B-1875-4C22-8586-1E6EA4C7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0"/>
            <a:ext cx="8412162" cy="1254642"/>
          </a:xfrm>
        </p:spPr>
        <p:txBody>
          <a:bodyPr/>
          <a:lstStyle/>
          <a:p>
            <a:r>
              <a:rPr lang="en-US" sz="3600" b="0" dirty="0"/>
              <a:t>Documenting Patients Medication Reconciliation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DE1-3B0D-4AF6-9636-F0479B31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456-CA4F-444C-BEEC-BBE09C8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CC3-4B5E-43BE-A31D-23AC920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C985B-1B21-4A1B-B445-A7BAFF40EA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729" y="1496533"/>
            <a:ext cx="8279146" cy="3886200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Order Reconciliation: Outpatient </a:t>
            </a:r>
            <a:r>
              <a:rPr lang="en-US" dirty="0"/>
              <a:t>tool, providers can indicate on each medication whether to </a:t>
            </a:r>
            <a:r>
              <a:rPr lang="en-US" b="1" dirty="0"/>
              <a:t>continue</a:t>
            </a:r>
            <a:r>
              <a:rPr lang="en-US" dirty="0"/>
              <a:t>, </a:t>
            </a:r>
            <a:r>
              <a:rPr lang="en-US" b="1" dirty="0"/>
              <a:t>prescribe</a:t>
            </a:r>
            <a:r>
              <a:rPr lang="en-US" dirty="0"/>
              <a:t>, or </a:t>
            </a:r>
            <a:r>
              <a:rPr lang="en-US" b="1" dirty="0"/>
              <a:t>stop</a:t>
            </a:r>
            <a:r>
              <a:rPr lang="en-US" dirty="0"/>
              <a:t> a medication, then </a:t>
            </a:r>
            <a:r>
              <a:rPr lang="en-US" b="1" dirty="0"/>
              <a:t>Reconcile And Sign </a:t>
            </a:r>
            <a:r>
              <a:rPr lang="en-US" dirty="0"/>
              <a:t>the reconciliation.</a:t>
            </a:r>
          </a:p>
          <a:p>
            <a:r>
              <a:rPr lang="en-US" dirty="0"/>
              <a:t>These actions will produce a green checkmark next to </a:t>
            </a:r>
            <a:r>
              <a:rPr lang="en-US" b="1" dirty="0"/>
              <a:t>Outpatient</a:t>
            </a:r>
            <a:r>
              <a:rPr lang="en-US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48255F-E191-4241-BC49-7F248FFA5627}"/>
              </a:ext>
            </a:extLst>
          </p:cNvPr>
          <p:cNvGrpSpPr/>
          <p:nvPr/>
        </p:nvGrpSpPr>
        <p:grpSpPr>
          <a:xfrm>
            <a:off x="765544" y="2977020"/>
            <a:ext cx="7612912" cy="3252067"/>
            <a:chOff x="765544" y="2594248"/>
            <a:chExt cx="7612912" cy="325206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4CAF244-33A2-480B-9BE3-D89DF1B1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198" y="2594248"/>
              <a:ext cx="6585258" cy="29735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1FAA7A-B4E7-455F-953D-62804329984F}"/>
                </a:ext>
              </a:extLst>
            </p:cNvPr>
            <p:cNvSpPr/>
            <p:nvPr/>
          </p:nvSpPr>
          <p:spPr>
            <a:xfrm>
              <a:off x="4827181" y="3664439"/>
              <a:ext cx="701749" cy="1111804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D06710-BDA6-413E-A34C-6FDA653A58B1}"/>
                </a:ext>
              </a:extLst>
            </p:cNvPr>
            <p:cNvSpPr/>
            <p:nvPr/>
          </p:nvSpPr>
          <p:spPr>
            <a:xfrm>
              <a:off x="6983979" y="5323757"/>
              <a:ext cx="733646" cy="146198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F702B7-6EAA-40EF-9DA5-70379681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544" y="4855351"/>
              <a:ext cx="5967970" cy="9909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4DB842-BF82-4F41-AF0F-40E11BCE794F}"/>
                </a:ext>
              </a:extLst>
            </p:cNvPr>
            <p:cNvSpPr/>
            <p:nvPr/>
          </p:nvSpPr>
          <p:spPr>
            <a:xfrm>
              <a:off x="5416929" y="5139246"/>
              <a:ext cx="669851" cy="211587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046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4DCA-F74D-49AC-8F7A-B2206C3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61" y="2743200"/>
            <a:ext cx="6161678" cy="1371600"/>
          </a:xfrm>
        </p:spPr>
        <p:txBody>
          <a:bodyPr/>
          <a:lstStyle/>
          <a:p>
            <a:pPr algn="ctr"/>
            <a:r>
              <a:rPr lang="en-US" sz="4800" dirty="0"/>
              <a:t>Questions?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870C9-B7C4-47C2-83B3-270C1DF7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085C6-C5F7-414E-8460-A10B2EC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F68A-A98B-41A1-A492-0B8E81E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4DCA-F74D-49AC-8F7A-B2206C3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61" y="2743200"/>
            <a:ext cx="6161678" cy="1371600"/>
          </a:xfrm>
        </p:spPr>
        <p:txBody>
          <a:bodyPr/>
          <a:lstStyle/>
          <a:p>
            <a:pPr algn="ctr"/>
            <a:r>
              <a:rPr lang="en-US" sz="4800" dirty="0"/>
              <a:t>Documenting Social History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870C9-B7C4-47C2-83B3-270C1DF7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085C6-C5F7-414E-8460-A10B2EC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F68A-A98B-41A1-A492-0B8E81E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1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75943B-1875-4C22-8586-1E6EA4C7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0"/>
            <a:ext cx="8412162" cy="993576"/>
          </a:xfrm>
        </p:spPr>
        <p:txBody>
          <a:bodyPr/>
          <a:lstStyle/>
          <a:p>
            <a:r>
              <a:rPr lang="en-US" sz="3600" b="0" dirty="0"/>
              <a:t>Social History – Mark All As Reviewed Button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DE1-3B0D-4AF6-9636-F0479B31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456-CA4F-444C-BEEC-BBE09C8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748" y="6482550"/>
            <a:ext cx="4398810" cy="182880"/>
          </a:xfrm>
        </p:spPr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CC3-4B5E-43BE-A31D-23AC920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C985B-1B21-4A1B-B445-A7BAFF40EA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1548" y="1615448"/>
            <a:ext cx="7830582" cy="3886200"/>
          </a:xfrm>
        </p:spPr>
        <p:txBody>
          <a:bodyPr/>
          <a:lstStyle/>
          <a:p>
            <a:r>
              <a:rPr lang="en-US" dirty="0"/>
              <a:t>Clinical staff must </a:t>
            </a:r>
            <a:r>
              <a:rPr lang="en-US" b="1" dirty="0"/>
              <a:t>cease using </a:t>
            </a:r>
            <a:r>
              <a:rPr lang="en-US" dirty="0"/>
              <a:t>the </a:t>
            </a:r>
            <a:r>
              <a:rPr lang="en-US" b="1" dirty="0"/>
              <a:t>Mark all as Reviewed</a:t>
            </a:r>
            <a:r>
              <a:rPr lang="en-US" dirty="0"/>
              <a:t> button when reviewing social histories and follow the new workflow detailed on the following slide.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02A4C9-00C5-4CFD-AC20-AE88BACAD5D0}"/>
              </a:ext>
            </a:extLst>
          </p:cNvPr>
          <p:cNvGrpSpPr/>
          <p:nvPr/>
        </p:nvGrpSpPr>
        <p:grpSpPr>
          <a:xfrm>
            <a:off x="584196" y="2934586"/>
            <a:ext cx="7975608" cy="2892057"/>
            <a:chOff x="584196" y="2934586"/>
            <a:chExt cx="7975608" cy="28920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0365A8-E731-470A-BBE0-CF0D33E05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196" y="2934586"/>
              <a:ext cx="7975608" cy="2892057"/>
            </a:xfrm>
            <a:prstGeom prst="rect">
              <a:avLst/>
            </a:prstGeom>
            <a:ln>
              <a:solidFill>
                <a:srgbClr val="006877"/>
              </a:solidFill>
            </a:ln>
          </p:spPr>
        </p:pic>
        <p:pic>
          <p:nvPicPr>
            <p:cNvPr id="7" name="Graphic 6" descr="Close">
              <a:extLst>
                <a:ext uri="{FF2B5EF4-FFF2-40B4-BE49-F238E27FC236}">
                  <a16:creationId xmlns:a16="http://schemas.microsoft.com/office/drawing/2014/main" id="{DF74ADB7-F03E-450A-84FB-C69C5ECDD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8890" y="3379602"/>
              <a:ext cx="357892" cy="357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68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7B18-555E-45E5-B318-FEA7CA14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Documenting Social History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34154-5559-40BC-A5C6-AB57778D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417AC-940D-4351-A64F-0A8BAEC7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B51E1-B8DC-4CAB-902A-560E7FF0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4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F48B5EB-19A3-4612-A90B-BA569D2487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141" y="1485899"/>
            <a:ext cx="8043576" cy="4861737"/>
          </a:xfrm>
        </p:spPr>
        <p:txBody>
          <a:bodyPr/>
          <a:lstStyle/>
          <a:p>
            <a:r>
              <a:rPr lang="en-US" dirty="0"/>
              <a:t>Clinical staff verifying historically documented social history items, that have NO changes, now need to check off those items in the </a:t>
            </a:r>
            <a:r>
              <a:rPr lang="en-US" b="1" dirty="0"/>
              <a:t>Social History Reviewed No Changes </a:t>
            </a:r>
            <a:r>
              <a:rPr lang="en-US" dirty="0"/>
              <a:t>box.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Clinical staff should continue to document any </a:t>
            </a:r>
            <a:r>
              <a:rPr lang="en-US" b="1" dirty="0"/>
              <a:t>new</a:t>
            </a:r>
            <a:r>
              <a:rPr lang="en-US" dirty="0"/>
              <a:t> social history updates as normal using the </a:t>
            </a:r>
            <a:r>
              <a:rPr lang="en-US" b="1" dirty="0"/>
              <a:t>Add</a:t>
            </a:r>
            <a:r>
              <a:rPr lang="en-US" dirty="0"/>
              <a:t> button.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C4D3C5-3D64-47AA-B646-C69A397131F0}"/>
              </a:ext>
            </a:extLst>
          </p:cNvPr>
          <p:cNvGrpSpPr/>
          <p:nvPr/>
        </p:nvGrpSpPr>
        <p:grpSpPr>
          <a:xfrm>
            <a:off x="914964" y="2555267"/>
            <a:ext cx="7314072" cy="2652176"/>
            <a:chOff x="914964" y="2555267"/>
            <a:chExt cx="7314072" cy="26521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F99325-7A92-40E4-BC36-7AE053C0B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964" y="2555267"/>
              <a:ext cx="7314072" cy="2652176"/>
            </a:xfrm>
            <a:prstGeom prst="rect">
              <a:avLst/>
            </a:prstGeom>
            <a:ln>
              <a:solidFill>
                <a:srgbClr val="006877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5E869-5A2C-49B8-80FF-9773E87BD04A}"/>
                </a:ext>
              </a:extLst>
            </p:cNvPr>
            <p:cNvSpPr/>
            <p:nvPr/>
          </p:nvSpPr>
          <p:spPr>
            <a:xfrm>
              <a:off x="2945219" y="3731980"/>
              <a:ext cx="2158410" cy="1443564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3DC6A9-C461-4338-A972-B9DAB73D3C58}"/>
                </a:ext>
              </a:extLst>
            </p:cNvPr>
            <p:cNvSpPr/>
            <p:nvPr/>
          </p:nvSpPr>
          <p:spPr>
            <a:xfrm>
              <a:off x="1221292" y="3429000"/>
              <a:ext cx="379225" cy="230419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lose">
              <a:extLst>
                <a:ext uri="{FF2B5EF4-FFF2-40B4-BE49-F238E27FC236}">
                  <a16:creationId xmlns:a16="http://schemas.microsoft.com/office/drawing/2014/main" id="{548E0A74-CE01-4482-87FF-DB270010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24072" y="2914860"/>
              <a:ext cx="379226" cy="379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90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4DCA-F74D-49AC-8F7A-B2206C3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61" y="2057400"/>
            <a:ext cx="6161678" cy="2743200"/>
          </a:xfrm>
        </p:spPr>
        <p:txBody>
          <a:bodyPr/>
          <a:lstStyle/>
          <a:p>
            <a:pPr algn="ctr"/>
            <a:r>
              <a:rPr lang="en-US" sz="4800" dirty="0"/>
              <a:t>Smoking / Tobacco Assessment and Cessation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870C9-B7C4-47C2-83B3-270C1DF7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085C6-C5F7-414E-8460-A10B2EC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F68A-A98B-41A1-A492-0B8E81E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75943B-1875-4C22-8586-1E6EA4C7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0"/>
            <a:ext cx="8412162" cy="993576"/>
          </a:xfrm>
        </p:spPr>
        <p:txBody>
          <a:bodyPr/>
          <a:lstStyle/>
          <a:p>
            <a:r>
              <a:rPr lang="en-US" sz="3600" b="0" dirty="0"/>
              <a:t>Documenting Patients Smoking Status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DE1-3B0D-4AF6-9636-F0479B31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456-CA4F-444C-BEEC-BBE09C8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CC3-4B5E-43BE-A31D-23AC920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C985B-1B21-4A1B-B445-A7BAFF40EA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730" y="1615448"/>
            <a:ext cx="7772400" cy="3886200"/>
          </a:xfrm>
        </p:spPr>
        <p:txBody>
          <a:bodyPr/>
          <a:lstStyle/>
          <a:p>
            <a:r>
              <a:rPr lang="en-US" dirty="0"/>
              <a:t>Smoking status on patients will now need to be updated once a year.</a:t>
            </a:r>
          </a:p>
          <a:p>
            <a:r>
              <a:rPr lang="en-US" dirty="0"/>
              <a:t>Clinical staff must document Smoking Cessation Education in the box below.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698E6C-1A5B-4A2E-93BB-2E6758A6EA1E}"/>
              </a:ext>
            </a:extLst>
          </p:cNvPr>
          <p:cNvGrpSpPr/>
          <p:nvPr/>
        </p:nvGrpSpPr>
        <p:grpSpPr>
          <a:xfrm>
            <a:off x="882395" y="3108626"/>
            <a:ext cx="7282282" cy="2640648"/>
            <a:chOff x="882395" y="3108626"/>
            <a:chExt cx="7282282" cy="26406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0365A8-E731-470A-BBE0-CF0D33E05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395" y="3108626"/>
              <a:ext cx="7282282" cy="2640648"/>
            </a:xfrm>
            <a:prstGeom prst="rect">
              <a:avLst/>
            </a:prstGeom>
            <a:ln>
              <a:solidFill>
                <a:srgbClr val="006877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D5B661-89F6-471E-A209-803E9C54A860}"/>
                </a:ext>
              </a:extLst>
            </p:cNvPr>
            <p:cNvSpPr/>
            <p:nvPr/>
          </p:nvSpPr>
          <p:spPr>
            <a:xfrm>
              <a:off x="5145030" y="4295553"/>
              <a:ext cx="3019647" cy="1427629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18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4DCA-F74D-49AC-8F7A-B2206C3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61" y="2068033"/>
            <a:ext cx="6161678" cy="2743200"/>
          </a:xfrm>
        </p:spPr>
        <p:txBody>
          <a:bodyPr/>
          <a:lstStyle/>
          <a:p>
            <a:pPr algn="ctr"/>
            <a:r>
              <a:rPr lang="en-US" sz="4800" dirty="0"/>
              <a:t>Hypertension Control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870C9-B7C4-47C2-83B3-270C1DF7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085C6-C5F7-414E-8460-A10B2EC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F68A-A98B-41A1-A492-0B8E81E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75943B-1875-4C22-8586-1E6EA4C7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-1"/>
            <a:ext cx="8412162" cy="1190847"/>
          </a:xfrm>
        </p:spPr>
        <p:txBody>
          <a:bodyPr/>
          <a:lstStyle/>
          <a:p>
            <a:r>
              <a:rPr lang="en-US" sz="3600" b="0" dirty="0"/>
              <a:t>Documenting Repeat Vitals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DE1-3B0D-4AF6-9636-F0479B31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456-CA4F-444C-BEEC-BBE09C8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ECC3-4B5E-43BE-A31D-23AC920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C985B-1B21-4A1B-B445-A7BAFF40EA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730" y="1615448"/>
            <a:ext cx="7772400" cy="3886200"/>
          </a:xfrm>
        </p:spPr>
        <p:txBody>
          <a:bodyPr/>
          <a:lstStyle/>
          <a:p>
            <a:r>
              <a:rPr lang="en-US" dirty="0"/>
              <a:t>Clinical staff can access the </a:t>
            </a:r>
            <a:r>
              <a:rPr lang="en-US" b="1" dirty="0"/>
              <a:t>Repeat Vitals Form </a:t>
            </a:r>
            <a:r>
              <a:rPr lang="en-US" dirty="0"/>
              <a:t>in the Vital Signs section dropdown arrow.  This additional documentation  can be used for hypertensive patients that need repeat blood pressures documented.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F211E7-566B-44E2-A369-CD86452DD5C9}"/>
              </a:ext>
            </a:extLst>
          </p:cNvPr>
          <p:cNvGrpSpPr/>
          <p:nvPr/>
        </p:nvGrpSpPr>
        <p:grpSpPr>
          <a:xfrm>
            <a:off x="768975" y="3139533"/>
            <a:ext cx="7503155" cy="2362115"/>
            <a:chOff x="555982" y="2772057"/>
            <a:chExt cx="8088288" cy="28525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090A92F-85F5-4862-806F-AC06637DA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982" y="2772057"/>
              <a:ext cx="8088288" cy="2852566"/>
            </a:xfrm>
            <a:prstGeom prst="rect">
              <a:avLst/>
            </a:prstGeom>
            <a:ln>
              <a:solidFill>
                <a:srgbClr val="006877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E3136-F7D7-4F71-B60B-056F8C91C6BC}"/>
                </a:ext>
              </a:extLst>
            </p:cNvPr>
            <p:cNvSpPr/>
            <p:nvPr/>
          </p:nvSpPr>
          <p:spPr>
            <a:xfrm>
              <a:off x="6496493" y="2782689"/>
              <a:ext cx="296584" cy="322017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2E66A5-0CDF-4714-87B9-9AAF7FAE07C0}"/>
                </a:ext>
              </a:extLst>
            </p:cNvPr>
            <p:cNvSpPr/>
            <p:nvPr/>
          </p:nvSpPr>
          <p:spPr>
            <a:xfrm>
              <a:off x="6623519" y="4557626"/>
              <a:ext cx="1221118" cy="173862"/>
            </a:xfrm>
            <a:prstGeom prst="rect">
              <a:avLst/>
            </a:prstGeom>
            <a:noFill/>
            <a:ln w="28575">
              <a:solidFill>
                <a:srgbClr val="E8772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418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4DCA-F74D-49AC-8F7A-B2206C3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61" y="2057400"/>
            <a:ext cx="6161678" cy="2743200"/>
          </a:xfrm>
        </p:spPr>
        <p:txBody>
          <a:bodyPr/>
          <a:lstStyle/>
          <a:p>
            <a:pPr algn="ctr"/>
            <a:r>
              <a:rPr lang="en-US" sz="4800" dirty="0"/>
              <a:t>Medication History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870C9-B7C4-47C2-83B3-270C1DF7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05.11.2021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085C6-C5F7-414E-8460-A10B2EC0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-2743200"/>
            <a:r>
              <a:rPr lang="en-US" dirty="0"/>
              <a:t>Clinical Informatics – Documenting Quality Measures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F68A-A98B-41A1-A492-0B8E81E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4D6A7A2-F155-4D00-AE02-10D5374668EF}" vid="{4808CA9D-246B-46DD-AAED-B4F2EFAEC1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 Standard Resolution Template</Template>
  <TotalTime>600</TotalTime>
  <Words>475</Words>
  <Application>Microsoft Office PowerPoint</Application>
  <PresentationFormat>On-screen Show (4:3)</PresentationFormat>
  <Paragraphs>89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Myriad Pro</vt:lpstr>
      <vt:lpstr>Office Theme</vt:lpstr>
      <vt:lpstr>Documenting Quality Measures</vt:lpstr>
      <vt:lpstr>Documenting Social History  </vt:lpstr>
      <vt:lpstr>Social History – Mark All As Reviewed Button</vt:lpstr>
      <vt:lpstr>Documenting Social History</vt:lpstr>
      <vt:lpstr>Smoking / Tobacco Assessment and Cessation  </vt:lpstr>
      <vt:lpstr>Documenting Patients Smoking Status</vt:lpstr>
      <vt:lpstr>Hypertension Control  </vt:lpstr>
      <vt:lpstr>Documenting Repeat Vitals</vt:lpstr>
      <vt:lpstr>Medication History  </vt:lpstr>
      <vt:lpstr>Documenting Patients Medication History</vt:lpstr>
      <vt:lpstr>Documenting Patients Medication History</vt:lpstr>
      <vt:lpstr>Medication Reconciliation  </vt:lpstr>
      <vt:lpstr>Documenting Patients Medication Reconciliation</vt:lpstr>
      <vt:lpstr>Documenting Patients Medication Reconciliation</vt:lpstr>
      <vt:lpstr>Questions?</vt:lpstr>
    </vt:vector>
  </TitlesOfParts>
  <Company>EMHS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CPOE Rules, Advisors, and Alerts</dc:title>
  <dc:creator>Pinkham, Tanya</dc:creator>
  <cp:lastModifiedBy>Pinkham, Tanya</cp:lastModifiedBy>
  <cp:revision>30</cp:revision>
  <dcterms:created xsi:type="dcterms:W3CDTF">2021-02-09T21:27:07Z</dcterms:created>
  <dcterms:modified xsi:type="dcterms:W3CDTF">2021-05-11T19:35:16Z</dcterms:modified>
</cp:coreProperties>
</file>